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7" autoAdjust="0"/>
  </p:normalViewPr>
  <p:slideViewPr>
    <p:cSldViewPr>
      <p:cViewPr varScale="1">
        <p:scale>
          <a:sx n="103" d="100"/>
          <a:sy n="103" d="100"/>
        </p:scale>
        <p:origin x="-20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bg>
      <p:bgRef idx="1002">
        <a:schemeClr val="bg1"/>
      </p:bgRef>
    </p:bg>
    <p:spTree>
      <p:nvGrpSpPr>
        <p:cNvPr id="1" name=""/>
        <p:cNvGrpSpPr/>
        <p:nvPr/>
      </p:nvGrpSpPr>
      <p:grpSpPr>
        <a:xfrm>
          <a:off x="0" y="0"/>
          <a:ext cx="0" cy="0"/>
          <a:chOff x="0" y="0"/>
          <a:chExt cx="0" cy="0"/>
        </a:xfrm>
      </p:grpSpPr>
      <p:sp>
        <p:nvSpPr>
          <p:cNvPr id="8" name="Pravokutnik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avni poveznik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Naslov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hr-HR" smtClean="0"/>
              <a:t>Kliknite da biste uredili stil naslova matrice</a:t>
            </a:r>
            <a:endParaRPr kumimoji="0" lang="en-US"/>
          </a:p>
        </p:txBody>
      </p:sp>
      <p:sp>
        <p:nvSpPr>
          <p:cNvPr id="25" name="Podnaslov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r-HR" smtClean="0"/>
              <a:t>Kliknite da biste uredili stil podnaslova matrice</a:t>
            </a:r>
            <a:endParaRPr kumimoji="0" lang="en-US"/>
          </a:p>
        </p:txBody>
      </p:sp>
      <p:sp>
        <p:nvSpPr>
          <p:cNvPr id="31" name="Rezervirano mjesto datuma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9ED8B17-8402-473D-A53B-E021EEE00132}" type="datetimeFigureOut">
              <a:rPr lang="hr-HR" smtClean="0"/>
              <a:pPr/>
              <a:t>8.10.2011.</a:t>
            </a:fld>
            <a:endParaRPr lang="hr-HR"/>
          </a:p>
        </p:txBody>
      </p:sp>
      <p:sp>
        <p:nvSpPr>
          <p:cNvPr id="18" name="Rezervirano mjesto podnožja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hr-HR"/>
          </a:p>
        </p:txBody>
      </p:sp>
      <p:sp>
        <p:nvSpPr>
          <p:cNvPr id="29" name="Rezervirano mjesto broja slajda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0E6917C-CF08-4DA0-A217-9AEC92530BC3}"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p:txBody>
          <a:bodyPr vert="eaVert"/>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59ED8B17-8402-473D-A53B-E021EEE00132}" type="datetimeFigureOut">
              <a:rPr lang="hr-HR" smtClean="0"/>
              <a:pPr/>
              <a:t>8.10.2011.</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20E6917C-CF08-4DA0-A217-9AEC92530BC3}"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553200" y="274955"/>
            <a:ext cx="1524000" cy="5851525"/>
          </a:xfrm>
        </p:spPr>
        <p:txBody>
          <a:bodyPr vert="eaVert" anchor="t"/>
          <a:lstStyle>
            <a:extLs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a:xfrm>
            <a:off x="457200" y="274642"/>
            <a:ext cx="6019800" cy="5851525"/>
          </a:xfrm>
        </p:spPr>
        <p:txBody>
          <a:bodyPr vert="eaVert"/>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a:xfrm>
            <a:off x="4242816" y="6557946"/>
            <a:ext cx="2002464" cy="226902"/>
          </a:xfrm>
        </p:spPr>
        <p:txBody>
          <a:bodyPr/>
          <a:lstStyle>
            <a:extLst/>
          </a:lstStyle>
          <a:p>
            <a:fld id="{59ED8B17-8402-473D-A53B-E021EEE00132}" type="datetimeFigureOut">
              <a:rPr lang="hr-HR" smtClean="0"/>
              <a:pPr/>
              <a:t>8.10.2011.</a:t>
            </a:fld>
            <a:endParaRPr lang="hr-HR"/>
          </a:p>
        </p:txBody>
      </p:sp>
      <p:sp>
        <p:nvSpPr>
          <p:cNvPr id="5" name="Rezervirano mjesto podnožja 4"/>
          <p:cNvSpPr>
            <a:spLocks noGrp="1"/>
          </p:cNvSpPr>
          <p:nvPr>
            <p:ph type="ftr" sz="quarter" idx="11"/>
          </p:nvPr>
        </p:nvSpPr>
        <p:spPr>
          <a:xfrm>
            <a:off x="457200" y="6556248"/>
            <a:ext cx="3657600" cy="228600"/>
          </a:xfrm>
        </p:spPr>
        <p:txBody>
          <a:bodyPr/>
          <a:lstStyle>
            <a:extLst/>
          </a:lstStyle>
          <a:p>
            <a:endParaRPr lang="hr-HR"/>
          </a:p>
        </p:txBody>
      </p:sp>
      <p:sp>
        <p:nvSpPr>
          <p:cNvPr id="6" name="Rezervirano mjesto broja slajda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0E6917C-CF08-4DA0-A217-9AEC92530BC3}"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hr-HR" smtClean="0"/>
              <a:t>Kliknite da biste uredili stil naslova matrice</a:t>
            </a:r>
            <a:endParaRPr kumimoji="0" lang="en-US"/>
          </a:p>
        </p:txBody>
      </p:sp>
      <p:sp>
        <p:nvSpPr>
          <p:cNvPr id="3" name="Rezervirano mjesto sadržaja 2"/>
          <p:cNvSpPr>
            <a:spLocks noGrp="1"/>
          </p:cNvSpPr>
          <p:nvPr>
            <p:ph idx="1"/>
          </p:nvPr>
        </p:nvSpPr>
        <p:spPr/>
        <p:txBody>
          <a:bodyPr/>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59ED8B17-8402-473D-A53B-E021EEE00132}" type="datetimeFigureOut">
              <a:rPr lang="hr-HR" smtClean="0"/>
              <a:pPr/>
              <a:t>8.10.2011.</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20E6917C-CF08-4DA0-A217-9AEC92530BC3}"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bg>
      <p:bgRef idx="1001">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r-HR" smtClean="0"/>
              <a:t>Kliknite da biste uredili stilove teksta matrice</a:t>
            </a:r>
          </a:p>
        </p:txBody>
      </p:sp>
      <p:sp>
        <p:nvSpPr>
          <p:cNvPr id="4" name="Rezervirano mjesto datuma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9ED8B17-8402-473D-A53B-E021EEE00132}" type="datetimeFigureOut">
              <a:rPr lang="hr-HR" smtClean="0"/>
              <a:pPr/>
              <a:t>8.10.2011.</a:t>
            </a:fld>
            <a:endParaRPr lang="hr-HR"/>
          </a:p>
        </p:txBody>
      </p:sp>
      <p:sp>
        <p:nvSpPr>
          <p:cNvPr id="5" name="Rezervirano mjesto podnožja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hr-HR"/>
          </a:p>
        </p:txBody>
      </p:sp>
      <p:sp>
        <p:nvSpPr>
          <p:cNvPr id="6" name="Rezervirano mjesto broja slajda 5"/>
          <p:cNvSpPr>
            <a:spLocks noGrp="1"/>
          </p:cNvSpPr>
          <p:nvPr>
            <p:ph type="sldNum" sz="quarter" idx="12"/>
          </p:nvPr>
        </p:nvSpPr>
        <p:spPr>
          <a:xfrm>
            <a:off x="6733952" y="6555112"/>
            <a:ext cx="588336" cy="228600"/>
          </a:xfrm>
        </p:spPr>
        <p:txBody>
          <a:bodyPr/>
          <a:lstStyle>
            <a:extLst/>
          </a:lstStyle>
          <a:p>
            <a:fld id="{20E6917C-CF08-4DA0-A217-9AEC92530BC3}"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a:xfrm>
            <a:off x="457200" y="320040"/>
            <a:ext cx="7242048" cy="1143000"/>
          </a:xfrm>
        </p:spPr>
        <p:txBody>
          <a:bodyPr/>
          <a:lstStyle>
            <a:extLst/>
          </a:lstStyle>
          <a:p>
            <a:r>
              <a:rPr kumimoji="0" lang="hr-HR" smtClean="0"/>
              <a:t>Kliknite da biste uredili stil naslova matrice</a:t>
            </a:r>
            <a:endParaRPr kumimoji="0" lang="en-US"/>
          </a:p>
        </p:txBody>
      </p:sp>
      <p:sp>
        <p:nvSpPr>
          <p:cNvPr id="3" name="Rezervirano mjesto sadržaja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sadržaja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extLst/>
          </a:lstStyle>
          <a:p>
            <a:fld id="{59ED8B17-8402-473D-A53B-E021EEE00132}" type="datetimeFigureOut">
              <a:rPr lang="hr-HR" smtClean="0"/>
              <a:pPr/>
              <a:t>8.10.2011.</a:t>
            </a:fld>
            <a:endParaRPr lang="hr-HR"/>
          </a:p>
        </p:txBody>
      </p:sp>
      <p:sp>
        <p:nvSpPr>
          <p:cNvPr id="6" name="Rezervirano mjesto podnožja 5"/>
          <p:cNvSpPr>
            <a:spLocks noGrp="1"/>
          </p:cNvSpPr>
          <p:nvPr>
            <p:ph type="ftr" sz="quarter" idx="11"/>
          </p:nvPr>
        </p:nvSpPr>
        <p:spPr/>
        <p:txBody>
          <a:bodyPr/>
          <a:lstStyle>
            <a:extLst/>
          </a:lstStyle>
          <a:p>
            <a:endParaRPr lang="hr-HR"/>
          </a:p>
        </p:txBody>
      </p:sp>
      <p:sp>
        <p:nvSpPr>
          <p:cNvPr id="7" name="Rezervirano mjesto broja slajda 6"/>
          <p:cNvSpPr>
            <a:spLocks noGrp="1"/>
          </p:cNvSpPr>
          <p:nvPr>
            <p:ph type="sldNum" sz="quarter" idx="12"/>
          </p:nvPr>
        </p:nvSpPr>
        <p:spPr/>
        <p:txBody>
          <a:bodyPr/>
          <a:lstStyle>
            <a:extLst/>
          </a:lstStyle>
          <a:p>
            <a:fld id="{20E6917C-CF08-4DA0-A217-9AEC92530BC3}"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457200" y="320040"/>
            <a:ext cx="7242048" cy="1143000"/>
          </a:xfrm>
        </p:spPr>
        <p:txBody>
          <a:bodyPr anchor="b"/>
          <a:lstStyle>
            <a:lvl1pPr>
              <a:defRPr/>
            </a:lvl1pPr>
            <a:extLst/>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Kliknite da biste uredili stilove teksta matrice</a:t>
            </a:r>
          </a:p>
        </p:txBody>
      </p:sp>
      <p:sp>
        <p:nvSpPr>
          <p:cNvPr id="4" name="Rezervirano mjesto teksta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Kliknite da biste uredili stilove teksta matrice</a:t>
            </a:r>
          </a:p>
        </p:txBody>
      </p:sp>
      <p:sp>
        <p:nvSpPr>
          <p:cNvPr id="5" name="Rezervirano mjesto sadržaja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6" name="Rezervirano mjesto sadržaja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7" name="Rezervirano mjesto datuma 6"/>
          <p:cNvSpPr>
            <a:spLocks noGrp="1"/>
          </p:cNvSpPr>
          <p:nvPr>
            <p:ph type="dt" sz="half" idx="10"/>
          </p:nvPr>
        </p:nvSpPr>
        <p:spPr/>
        <p:txBody>
          <a:bodyPr/>
          <a:lstStyle>
            <a:extLst/>
          </a:lstStyle>
          <a:p>
            <a:fld id="{59ED8B17-8402-473D-A53B-E021EEE00132}" type="datetimeFigureOut">
              <a:rPr lang="hr-HR" smtClean="0"/>
              <a:pPr/>
              <a:t>8.10.2011.</a:t>
            </a:fld>
            <a:endParaRPr lang="hr-HR"/>
          </a:p>
        </p:txBody>
      </p:sp>
      <p:sp>
        <p:nvSpPr>
          <p:cNvPr id="8" name="Rezervirano mjesto podnožja 7"/>
          <p:cNvSpPr>
            <a:spLocks noGrp="1"/>
          </p:cNvSpPr>
          <p:nvPr>
            <p:ph type="ftr" sz="quarter" idx="11"/>
          </p:nvPr>
        </p:nvSpPr>
        <p:spPr/>
        <p:txBody>
          <a:bodyPr/>
          <a:lstStyle>
            <a:extLst/>
          </a:lstStyle>
          <a:p>
            <a:endParaRPr lang="hr-HR"/>
          </a:p>
        </p:txBody>
      </p:sp>
      <p:sp>
        <p:nvSpPr>
          <p:cNvPr id="9" name="Rezervirano mjesto broja slajda 8"/>
          <p:cNvSpPr>
            <a:spLocks noGrp="1"/>
          </p:cNvSpPr>
          <p:nvPr>
            <p:ph type="sldNum" sz="quarter" idx="12"/>
          </p:nvPr>
        </p:nvSpPr>
        <p:spPr/>
        <p:txBody>
          <a:bodyPr/>
          <a:lstStyle>
            <a:extLst/>
          </a:lstStyle>
          <a:p>
            <a:fld id="{20E6917C-CF08-4DA0-A217-9AEC92530BC3}"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320040"/>
            <a:ext cx="7242048" cy="1143000"/>
          </a:xfrm>
        </p:spPr>
        <p:txBody>
          <a:bodyPr/>
          <a:lstStyle>
            <a:extLst/>
          </a:lstStyle>
          <a:p>
            <a:r>
              <a:rPr kumimoji="0" lang="hr-HR" smtClean="0"/>
              <a:t>Kliknite da biste uredili stil naslova matrice</a:t>
            </a:r>
            <a:endParaRPr kumimoji="0" lang="en-US"/>
          </a:p>
        </p:txBody>
      </p:sp>
      <p:sp>
        <p:nvSpPr>
          <p:cNvPr id="3" name="Rezervirano mjesto datuma 2"/>
          <p:cNvSpPr>
            <a:spLocks noGrp="1"/>
          </p:cNvSpPr>
          <p:nvPr>
            <p:ph type="dt" sz="half" idx="10"/>
          </p:nvPr>
        </p:nvSpPr>
        <p:spPr/>
        <p:txBody>
          <a:bodyPr/>
          <a:lstStyle>
            <a:extLst/>
          </a:lstStyle>
          <a:p>
            <a:fld id="{59ED8B17-8402-473D-A53B-E021EEE00132}" type="datetimeFigureOut">
              <a:rPr lang="hr-HR" smtClean="0"/>
              <a:pPr/>
              <a:t>8.10.2011.</a:t>
            </a:fld>
            <a:endParaRPr lang="hr-HR"/>
          </a:p>
        </p:txBody>
      </p:sp>
      <p:sp>
        <p:nvSpPr>
          <p:cNvPr id="4" name="Rezervirano mjesto podnožja 3"/>
          <p:cNvSpPr>
            <a:spLocks noGrp="1"/>
          </p:cNvSpPr>
          <p:nvPr>
            <p:ph type="ftr" sz="quarter" idx="11"/>
          </p:nvPr>
        </p:nvSpPr>
        <p:spPr/>
        <p:txBody>
          <a:bodyPr/>
          <a:lstStyle>
            <a:extLst/>
          </a:lstStyle>
          <a:p>
            <a:endParaRPr lang="hr-HR"/>
          </a:p>
        </p:txBody>
      </p:sp>
      <p:sp>
        <p:nvSpPr>
          <p:cNvPr id="5" name="Rezervirano mjesto broja slajda 4"/>
          <p:cNvSpPr>
            <a:spLocks noGrp="1"/>
          </p:cNvSpPr>
          <p:nvPr>
            <p:ph type="sldNum" sz="quarter" idx="12"/>
          </p:nvPr>
        </p:nvSpPr>
        <p:spPr/>
        <p:txBody>
          <a:bodyPr/>
          <a:lstStyle>
            <a:extLst/>
          </a:lstStyle>
          <a:p>
            <a:fld id="{20E6917C-CF08-4DA0-A217-9AEC92530BC3}"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lvl1pPr>
              <a:defRPr>
                <a:solidFill>
                  <a:schemeClr val="tx2"/>
                </a:solidFill>
              </a:defRPr>
            </a:lvl1pPr>
            <a:extLst/>
          </a:lstStyle>
          <a:p>
            <a:fld id="{59ED8B17-8402-473D-A53B-E021EEE00132}" type="datetimeFigureOut">
              <a:rPr lang="hr-HR" smtClean="0"/>
              <a:pPr/>
              <a:t>8.10.2011.</a:t>
            </a:fld>
            <a:endParaRPr lang="hr-HR"/>
          </a:p>
        </p:txBody>
      </p:sp>
      <p:sp>
        <p:nvSpPr>
          <p:cNvPr id="3" name="Rezervirano mjesto podnožja 2"/>
          <p:cNvSpPr>
            <a:spLocks noGrp="1"/>
          </p:cNvSpPr>
          <p:nvPr>
            <p:ph type="ftr" sz="quarter" idx="11"/>
          </p:nvPr>
        </p:nvSpPr>
        <p:spPr/>
        <p:txBody>
          <a:bodyPr/>
          <a:lstStyle>
            <a:lvl1pPr>
              <a:defRPr>
                <a:solidFill>
                  <a:schemeClr val="tx2"/>
                </a:solidFill>
              </a:defRPr>
            </a:lvl1pPr>
            <a:extLst/>
          </a:lstStyle>
          <a:p>
            <a:endParaRPr lang="hr-HR"/>
          </a:p>
        </p:txBody>
      </p:sp>
      <p:sp>
        <p:nvSpPr>
          <p:cNvPr id="4" name="Rezervirano mjesto broja slajda 3"/>
          <p:cNvSpPr>
            <a:spLocks noGrp="1"/>
          </p:cNvSpPr>
          <p:nvPr>
            <p:ph type="sldNum" sz="quarter" idx="12"/>
          </p:nvPr>
        </p:nvSpPr>
        <p:spPr/>
        <p:txBody>
          <a:bodyPr/>
          <a:lstStyle>
            <a:extLst/>
          </a:lstStyle>
          <a:p>
            <a:fld id="{20E6917C-CF08-4DA0-A217-9AEC92530BC3}"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hr-HR" smtClean="0"/>
              <a:t>Kliknite da biste uredili stil naslova matrice</a:t>
            </a:r>
            <a:endParaRPr kumimoji="0" lang="en-US"/>
          </a:p>
        </p:txBody>
      </p:sp>
      <p:sp>
        <p:nvSpPr>
          <p:cNvPr id="3" name="Rezervirano mjesto teksta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hr-HR" smtClean="0"/>
              <a:t>Kliknite da biste uredili stilove teksta matrice</a:t>
            </a:r>
          </a:p>
        </p:txBody>
      </p:sp>
      <p:sp>
        <p:nvSpPr>
          <p:cNvPr id="4" name="Rezervirano mjesto sadržaja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extLst/>
          </a:lstStyle>
          <a:p>
            <a:fld id="{59ED8B17-8402-473D-A53B-E021EEE00132}" type="datetimeFigureOut">
              <a:rPr lang="hr-HR" smtClean="0"/>
              <a:pPr/>
              <a:t>8.10.2011.</a:t>
            </a:fld>
            <a:endParaRPr lang="hr-HR"/>
          </a:p>
        </p:txBody>
      </p:sp>
      <p:sp>
        <p:nvSpPr>
          <p:cNvPr id="6" name="Rezervirano mjesto podnožja 5"/>
          <p:cNvSpPr>
            <a:spLocks noGrp="1"/>
          </p:cNvSpPr>
          <p:nvPr>
            <p:ph type="ftr" sz="quarter" idx="11"/>
          </p:nvPr>
        </p:nvSpPr>
        <p:spPr/>
        <p:txBody>
          <a:bodyPr/>
          <a:lstStyle>
            <a:extLst/>
          </a:lstStyle>
          <a:p>
            <a:endParaRPr lang="hr-HR"/>
          </a:p>
        </p:txBody>
      </p:sp>
      <p:sp>
        <p:nvSpPr>
          <p:cNvPr id="7" name="Rezervirano mjesto broja slajda 6"/>
          <p:cNvSpPr>
            <a:spLocks noGrp="1"/>
          </p:cNvSpPr>
          <p:nvPr>
            <p:ph type="sldNum" sz="quarter" idx="12"/>
          </p:nvPr>
        </p:nvSpPr>
        <p:spPr/>
        <p:txBody>
          <a:bodyPr/>
          <a:lstStyle>
            <a:extLst/>
          </a:lstStyle>
          <a:p>
            <a:fld id="{20E6917C-CF08-4DA0-A217-9AEC92530BC3}"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bg>
      <p:bgRef idx="1002">
        <a:schemeClr val="bg2"/>
      </p:bgRef>
    </p:bg>
    <p:spTree>
      <p:nvGrpSpPr>
        <p:cNvPr id="1" name=""/>
        <p:cNvGrpSpPr/>
        <p:nvPr/>
      </p:nvGrpSpPr>
      <p:grpSpPr>
        <a:xfrm>
          <a:off x="0" y="0"/>
          <a:ext cx="0" cy="0"/>
          <a:chOff x="0" y="0"/>
          <a:chExt cx="0" cy="0"/>
        </a:xfrm>
      </p:grpSpPr>
      <p:sp>
        <p:nvSpPr>
          <p:cNvPr id="8" name="Pravokutnik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avokutnik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slov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hr-HR" smtClean="0"/>
              <a:t>Kliknite da biste uredili stil naslova matrice</a:t>
            </a:r>
            <a:endParaRPr kumimoji="0" lang="en-US" dirty="0"/>
          </a:p>
        </p:txBody>
      </p:sp>
      <p:sp>
        <p:nvSpPr>
          <p:cNvPr id="4" name="Rezervirano mjesto teksta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hr-HR" smtClean="0"/>
              <a:t>Kliknite da biste uredili stilove teksta matrice</a:t>
            </a:r>
          </a:p>
        </p:txBody>
      </p:sp>
      <p:sp>
        <p:nvSpPr>
          <p:cNvPr id="5" name="Rezervirano mjesto datuma 4"/>
          <p:cNvSpPr>
            <a:spLocks noGrp="1"/>
          </p:cNvSpPr>
          <p:nvPr>
            <p:ph type="dt" sz="half" idx="10"/>
          </p:nvPr>
        </p:nvSpPr>
        <p:spPr/>
        <p:txBody>
          <a:bodyPr/>
          <a:lstStyle>
            <a:extLst/>
          </a:lstStyle>
          <a:p>
            <a:fld id="{59ED8B17-8402-473D-A53B-E021EEE00132}" type="datetimeFigureOut">
              <a:rPr lang="hr-HR" smtClean="0"/>
              <a:pPr/>
              <a:t>8.10.2011.</a:t>
            </a:fld>
            <a:endParaRPr lang="hr-HR"/>
          </a:p>
        </p:txBody>
      </p:sp>
      <p:sp>
        <p:nvSpPr>
          <p:cNvPr id="6" name="Rezervirano mjesto podnožja 5"/>
          <p:cNvSpPr>
            <a:spLocks noGrp="1"/>
          </p:cNvSpPr>
          <p:nvPr>
            <p:ph type="ftr" sz="quarter" idx="11"/>
          </p:nvPr>
        </p:nvSpPr>
        <p:spPr/>
        <p:txBody>
          <a:bodyPr/>
          <a:lstStyle>
            <a:extLst/>
          </a:lstStyle>
          <a:p>
            <a:endParaRPr lang="hr-HR"/>
          </a:p>
        </p:txBody>
      </p:sp>
      <p:sp>
        <p:nvSpPr>
          <p:cNvPr id="7" name="Rezervirano mjesto broja slajda 6"/>
          <p:cNvSpPr>
            <a:spLocks noGrp="1"/>
          </p:cNvSpPr>
          <p:nvPr>
            <p:ph type="sldNum" sz="quarter" idx="12"/>
          </p:nvPr>
        </p:nvSpPr>
        <p:spPr/>
        <p:txBody>
          <a:bodyPr/>
          <a:lstStyle>
            <a:extLst/>
          </a:lstStyle>
          <a:p>
            <a:fld id="{20E6917C-CF08-4DA0-A217-9AEC92530BC3}" type="slidenum">
              <a:rPr lang="hr-HR" smtClean="0"/>
              <a:pPr/>
              <a:t>‹#›</a:t>
            </a:fld>
            <a:endParaRPr lang="hr-HR"/>
          </a:p>
        </p:txBody>
      </p:sp>
      <p:sp>
        <p:nvSpPr>
          <p:cNvPr id="10" name="Rezervirano mjesto slik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hr-HR" smtClean="0"/>
              <a:t>Pritisnite ikonu za dodavanje slike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avokutnik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Rezervirano mjesto naslova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hr-HR" smtClean="0"/>
              <a:t>Kliknite da biste uredili stil naslova matrice</a:t>
            </a:r>
            <a:endParaRPr kumimoji="0" lang="en-US"/>
          </a:p>
        </p:txBody>
      </p:sp>
      <p:sp>
        <p:nvSpPr>
          <p:cNvPr id="31" name="Rezervirano mjesto teksta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hr-HR" smtClean="0"/>
              <a:t>Kliknite da biste uredili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
        <p:nvSpPr>
          <p:cNvPr id="27" name="Rezervirano mjesto datuma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9ED8B17-8402-473D-A53B-E021EEE00132}" type="datetimeFigureOut">
              <a:rPr lang="hr-HR" smtClean="0"/>
              <a:pPr/>
              <a:t>8.10.2011.</a:t>
            </a:fld>
            <a:endParaRPr lang="hr-HR"/>
          </a:p>
        </p:txBody>
      </p:sp>
      <p:sp>
        <p:nvSpPr>
          <p:cNvPr id="4" name="Rezervirano mjesto podnožja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hr-HR"/>
          </a:p>
        </p:txBody>
      </p:sp>
      <p:sp>
        <p:nvSpPr>
          <p:cNvPr id="16" name="Rezervirano mjesto broja slajda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0E6917C-CF08-4DA0-A217-9AEC92530BC3}"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pPr algn="ctr"/>
            <a:r>
              <a:rPr lang="hr-HR" dirty="0" smtClean="0"/>
              <a:t>Osnovni  grčki mitovi</a:t>
            </a:r>
            <a:endParaRPr lang="hr-HR" dirty="0"/>
          </a:p>
        </p:txBody>
      </p:sp>
      <p:sp>
        <p:nvSpPr>
          <p:cNvPr id="3" name="Podnaslov 2"/>
          <p:cNvSpPr>
            <a:spLocks noGrp="1"/>
          </p:cNvSpPr>
          <p:nvPr>
            <p:ph type="subTitle" idx="1"/>
          </p:nvPr>
        </p:nvSpPr>
        <p:spPr/>
        <p:txBody>
          <a:bodyPr/>
          <a:lstStyle/>
          <a:p>
            <a:pPr algn="ctr"/>
            <a:r>
              <a:rPr lang="hr-HR" dirty="0" smtClean="0"/>
              <a:t>Pregled  osnovnih grčkih mitova i pojmova</a:t>
            </a:r>
            <a:endParaRPr lang="hr-H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PANDORINA KUTIJA</a:t>
            </a:r>
            <a:endParaRPr lang="hr-HR" dirty="0"/>
          </a:p>
        </p:txBody>
      </p:sp>
      <p:pic>
        <p:nvPicPr>
          <p:cNvPr id="5" name="Rezervirano mjesto slike 4" descr="pandora.jpg"/>
          <p:cNvPicPr>
            <a:picLocks noGrp="1" noChangeAspect="1"/>
          </p:cNvPicPr>
          <p:nvPr>
            <p:ph idx="1"/>
          </p:nvPr>
        </p:nvPicPr>
        <p:blipFill>
          <a:blip r:embed="rId2" cstate="print"/>
          <a:stretch>
            <a:fillRect/>
          </a:stretch>
        </p:blipFill>
        <p:spPr>
          <a:xfrm>
            <a:off x="539552" y="1988840"/>
            <a:ext cx="2016224" cy="3096344"/>
          </a:xfrm>
        </p:spPr>
      </p:pic>
      <p:sp>
        <p:nvSpPr>
          <p:cNvPr id="3" name="Rezervirano mjesto teksta 2"/>
          <p:cNvSpPr>
            <a:spLocks noGrp="1"/>
          </p:cNvSpPr>
          <p:nvPr>
            <p:ph type="body" sz="half" idx="4294967295"/>
          </p:nvPr>
        </p:nvSpPr>
        <p:spPr>
          <a:xfrm>
            <a:off x="3131840" y="1988840"/>
            <a:ext cx="3888432" cy="3528392"/>
          </a:xfrm>
        </p:spPr>
        <p:txBody>
          <a:bodyPr>
            <a:normAutofit fontScale="55000" lnSpcReduction="20000"/>
          </a:bodyPr>
          <a:lstStyle/>
          <a:p>
            <a:r>
              <a:rPr lang="hr-HR" dirty="0" smtClean="0"/>
              <a:t>Zeus je želio kazniti ljudski rod, jer su dobivši vatru postali razumniji i moćni. Naredio je bogu  </a:t>
            </a:r>
            <a:r>
              <a:rPr lang="hr-HR" dirty="0" err="1" smtClean="0"/>
              <a:t>Hefestu</a:t>
            </a:r>
            <a:r>
              <a:rPr lang="hr-HR" dirty="0" smtClean="0"/>
              <a:t>  da  od  zemlje  i  vode  načini  prekrasnu  djevojku  koju  su  ostali  bogovi  obdarili  svojim  darovima (Pandora = svim darovima obdarena). Pandora je dobila i </a:t>
            </a:r>
            <a:r>
              <a:rPr lang="hr-HR" dirty="0" err="1" smtClean="0"/>
              <a:t>škrinjicu</a:t>
            </a:r>
            <a:r>
              <a:rPr lang="hr-HR" dirty="0" smtClean="0"/>
              <a:t> koju nije smjela  otvarati. Kad ju je </a:t>
            </a:r>
            <a:r>
              <a:rPr lang="hr-HR" dirty="0" err="1" smtClean="0"/>
              <a:t>Hermo</a:t>
            </a:r>
            <a:r>
              <a:rPr lang="hr-HR" dirty="0" smtClean="0"/>
              <a:t> doveo na zemlju u nju se zaljubio </a:t>
            </a:r>
            <a:r>
              <a:rPr lang="hr-HR" dirty="0" err="1" smtClean="0"/>
              <a:t>Epimetej</a:t>
            </a:r>
            <a:r>
              <a:rPr lang="hr-HR" dirty="0" smtClean="0"/>
              <a:t>, </a:t>
            </a:r>
            <a:r>
              <a:rPr lang="hr-HR" dirty="0" err="1" smtClean="0"/>
              <a:t>Prometejev</a:t>
            </a:r>
            <a:r>
              <a:rPr lang="hr-HR" dirty="0" smtClean="0"/>
              <a:t> brat. Nije  poslušao savjet svoga brata da se ne ženi s Pandorom. Pandora sama, od znatiželje ili jer ju je na  to  nagovorio  </a:t>
            </a:r>
            <a:r>
              <a:rPr lang="hr-HR" dirty="0" err="1" smtClean="0"/>
              <a:t>Epimetej</a:t>
            </a:r>
            <a:r>
              <a:rPr lang="hr-HR" dirty="0" smtClean="0"/>
              <a:t>,  podigla  je  poklopac  i  iz  </a:t>
            </a:r>
            <a:r>
              <a:rPr lang="hr-HR" dirty="0" err="1" smtClean="0"/>
              <a:t>škrinjice</a:t>
            </a:r>
            <a:r>
              <a:rPr lang="hr-HR" dirty="0" smtClean="0"/>
              <a:t>  su  izletjela  sva  moguća  zla,  nevolje,  muke, obijesti i bolesti koje su se razletjele po svijetu. Pandora je brzo zatvorila </a:t>
            </a:r>
            <a:r>
              <a:rPr lang="hr-HR" dirty="0" err="1" smtClean="0"/>
              <a:t>škrinjicu</a:t>
            </a:r>
            <a:r>
              <a:rPr lang="hr-HR" dirty="0" smtClean="0"/>
              <a:t> ,ali bilo  je prekasno. Ipak na dnu kutije ostala je samo nada. </a:t>
            </a:r>
            <a:endParaRPr lang="hr-H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PENELOPINA VJERNOST</a:t>
            </a:r>
            <a:endParaRPr lang="hr-HR" dirty="0"/>
          </a:p>
        </p:txBody>
      </p:sp>
      <p:pic>
        <p:nvPicPr>
          <p:cNvPr id="5" name="Rezervirano mjesto slike 4" descr="penelopa.jpg"/>
          <p:cNvPicPr>
            <a:picLocks noGrp="1" noChangeAspect="1"/>
          </p:cNvPicPr>
          <p:nvPr>
            <p:ph idx="1"/>
          </p:nvPr>
        </p:nvPicPr>
        <p:blipFill>
          <a:blip r:embed="rId2" cstate="print"/>
          <a:stretch>
            <a:fillRect/>
          </a:stretch>
        </p:blipFill>
        <p:spPr>
          <a:xfrm>
            <a:off x="179512" y="1844824"/>
            <a:ext cx="3312368" cy="3384376"/>
          </a:xfrm>
        </p:spPr>
      </p:pic>
      <p:sp>
        <p:nvSpPr>
          <p:cNvPr id="3" name="Rezervirano mjesto teksta 2"/>
          <p:cNvSpPr>
            <a:spLocks noGrp="1"/>
          </p:cNvSpPr>
          <p:nvPr>
            <p:ph type="body" sz="half" idx="4294967295"/>
          </p:nvPr>
        </p:nvSpPr>
        <p:spPr>
          <a:xfrm>
            <a:off x="3491880" y="2204864"/>
            <a:ext cx="3672408" cy="3528392"/>
          </a:xfrm>
        </p:spPr>
        <p:txBody>
          <a:bodyPr>
            <a:normAutofit fontScale="55000" lnSpcReduction="20000"/>
          </a:bodyPr>
          <a:lstStyle/>
          <a:p>
            <a:r>
              <a:rPr lang="hr-HR" dirty="0" smtClean="0"/>
              <a:t>Penelopa  se  za  Odiseja    udala  iz  ljubavi  a  nedugo,  kako  im  se  rodio  sin  </a:t>
            </a:r>
            <a:r>
              <a:rPr lang="hr-HR" dirty="0" err="1" smtClean="0"/>
              <a:t>Telemah</a:t>
            </a:r>
            <a:r>
              <a:rPr lang="hr-HR" dirty="0" smtClean="0"/>
              <a:t>,  Odisej  je  morao u trojanski rat. Rat je trajao deset godina, a još deset godina Odisej je lutao morima dok  se  nije  vratio  u  svoju  rodnu  Itaku.  Dvadeset  godina  Penelopa  je  vjerno  čekala  svog  muža,  a  tijekom  vremena  počeli  su  je  opsjedati  prosci.  Penelopa  je  nastojala  dobiti  na  vremenu  pa  je  varala prosce. Budući da je izjavila kako će se udati za jednog od njih kad starom Odisejevom  ocu </a:t>
            </a:r>
            <a:r>
              <a:rPr lang="hr-HR" dirty="0" err="1" smtClean="0"/>
              <a:t>Laertu</a:t>
            </a:r>
            <a:r>
              <a:rPr lang="hr-HR" dirty="0" smtClean="0"/>
              <a:t> isplete pogrebno ruho, ona je po noći parala ono što je po danu satkala, no prosci su  to otkrili.  Kad se Odisej vratio pobio je sve prosce. </a:t>
            </a:r>
            <a:endParaRPr lang="hr-H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389098" y="1143000"/>
            <a:ext cx="3429000" cy="917848"/>
          </a:xfrm>
        </p:spPr>
        <p:txBody>
          <a:bodyPr/>
          <a:lstStyle/>
          <a:p>
            <a:r>
              <a:rPr lang="hr-HR" dirty="0" smtClean="0"/>
              <a:t>SCILA I HARIBDA</a:t>
            </a:r>
            <a:endParaRPr lang="hr-HR" dirty="0"/>
          </a:p>
        </p:txBody>
      </p:sp>
      <p:sp>
        <p:nvSpPr>
          <p:cNvPr id="3" name="Rezervirano mjesto teksta 2"/>
          <p:cNvSpPr>
            <a:spLocks noGrp="1"/>
          </p:cNvSpPr>
          <p:nvPr>
            <p:ph type="body" sz="half" idx="2"/>
          </p:nvPr>
        </p:nvSpPr>
        <p:spPr>
          <a:xfrm>
            <a:off x="5389098" y="2420888"/>
            <a:ext cx="3429000" cy="2782986"/>
          </a:xfrm>
        </p:spPr>
        <p:txBody>
          <a:bodyPr>
            <a:normAutofit/>
          </a:bodyPr>
          <a:lstStyle/>
          <a:p>
            <a:r>
              <a:rPr lang="hr-HR" dirty="0" smtClean="0"/>
              <a:t>Sile  su  morske  nemani  u  </a:t>
            </a:r>
            <a:r>
              <a:rPr lang="hr-HR" dirty="0" err="1" smtClean="0"/>
              <a:t>Mesinskom</a:t>
            </a:r>
            <a:r>
              <a:rPr lang="hr-HR" dirty="0" smtClean="0"/>
              <a:t>  tjesnacu  koje  su  uništavale  brodove.  </a:t>
            </a:r>
            <a:r>
              <a:rPr lang="hr-HR" dirty="0" err="1" smtClean="0"/>
              <a:t>Scila</a:t>
            </a:r>
            <a:r>
              <a:rPr lang="hr-HR" dirty="0" smtClean="0"/>
              <a:t>(  „ona  koja  razdire“) bila  je opasna litica o koju su se razbijali brodovi. Imala je šest glava na dugačkim  vratovima  i  dvanaest  kandži  kojima  je  hvatala  mornare.  Sa  sicilijanske  strasne  vrebala  je  </a:t>
            </a:r>
            <a:r>
              <a:rPr lang="hr-HR" dirty="0" err="1" smtClean="0"/>
              <a:t>Haribda</a:t>
            </a:r>
            <a:r>
              <a:rPr lang="hr-HR" dirty="0" smtClean="0"/>
              <a:t>(„ona koja usisava“) opasan vir koji su brodovi mogli izbjeći samo dok je spavala, a tri  </a:t>
            </a:r>
          </a:p>
          <a:p>
            <a:r>
              <a:rPr lang="hr-HR" dirty="0" smtClean="0"/>
              <a:t>put na dan je uvlačila i izbacivala vodu.  </a:t>
            </a:r>
            <a:r>
              <a:rPr lang="hr-HR" dirty="0" err="1" smtClean="0"/>
              <a:t>Inter</a:t>
            </a:r>
            <a:r>
              <a:rPr lang="hr-HR" dirty="0" smtClean="0"/>
              <a:t>  </a:t>
            </a:r>
            <a:r>
              <a:rPr lang="hr-HR" dirty="0" err="1" smtClean="0"/>
              <a:t>Scyllam</a:t>
            </a:r>
            <a:r>
              <a:rPr lang="hr-HR" dirty="0" smtClean="0"/>
              <a:t> et </a:t>
            </a:r>
            <a:r>
              <a:rPr lang="hr-HR" dirty="0" err="1" smtClean="0"/>
              <a:t>Charybdim</a:t>
            </a:r>
            <a:r>
              <a:rPr lang="hr-HR" dirty="0" smtClean="0"/>
              <a:t>. </a:t>
            </a:r>
            <a:r>
              <a:rPr lang="hr-HR" dirty="0" err="1" smtClean="0"/>
              <a:t>Incidit</a:t>
            </a:r>
            <a:r>
              <a:rPr lang="hr-HR" dirty="0" smtClean="0"/>
              <a:t> </a:t>
            </a:r>
            <a:r>
              <a:rPr lang="hr-HR" dirty="0" err="1" smtClean="0"/>
              <a:t>in</a:t>
            </a:r>
            <a:r>
              <a:rPr lang="hr-HR" dirty="0" smtClean="0"/>
              <a:t> </a:t>
            </a:r>
            <a:r>
              <a:rPr lang="hr-HR" dirty="0" err="1" smtClean="0"/>
              <a:t>Scyillam</a:t>
            </a:r>
            <a:r>
              <a:rPr lang="hr-HR" dirty="0" smtClean="0"/>
              <a:t> </a:t>
            </a:r>
            <a:r>
              <a:rPr lang="hr-HR" dirty="0" err="1" smtClean="0"/>
              <a:t>qui</a:t>
            </a:r>
            <a:r>
              <a:rPr lang="hr-HR" dirty="0" smtClean="0"/>
              <a:t>  </a:t>
            </a:r>
            <a:r>
              <a:rPr lang="hr-HR" dirty="0" err="1" smtClean="0"/>
              <a:t>vult</a:t>
            </a:r>
            <a:r>
              <a:rPr lang="hr-HR" dirty="0" smtClean="0"/>
              <a:t> </a:t>
            </a:r>
            <a:r>
              <a:rPr lang="hr-HR" dirty="0" err="1" smtClean="0"/>
              <a:t>vitare</a:t>
            </a:r>
            <a:r>
              <a:rPr lang="hr-HR" dirty="0" smtClean="0"/>
              <a:t> </a:t>
            </a:r>
            <a:r>
              <a:rPr lang="hr-HR" dirty="0" err="1" smtClean="0"/>
              <a:t>Chaybdim</a:t>
            </a:r>
            <a:r>
              <a:rPr lang="hr-HR" dirty="0" smtClean="0"/>
              <a:t>. </a:t>
            </a:r>
            <a:endParaRPr lang="hr-HR" dirty="0"/>
          </a:p>
        </p:txBody>
      </p:sp>
      <p:pic>
        <p:nvPicPr>
          <p:cNvPr id="5" name="Rezervirano mjesto slike 4" descr="scilla.jpg"/>
          <p:cNvPicPr>
            <a:picLocks noGrp="1" noChangeAspect="1"/>
          </p:cNvPicPr>
          <p:nvPr>
            <p:ph type="pic" idx="1"/>
          </p:nvPr>
        </p:nvPicPr>
        <p:blipFill>
          <a:blip r:embed="rId2" cstate="print"/>
          <a:srcRect l="9985" r="9985"/>
          <a:stretch>
            <a:fillRect/>
          </a:stretch>
        </p:blip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4"/>
          <p:cNvSpPr>
            <a:spLocks noGrp="1"/>
          </p:cNvSpPr>
          <p:nvPr>
            <p:ph type="title"/>
          </p:nvPr>
        </p:nvSpPr>
        <p:spPr/>
        <p:txBody>
          <a:bodyPr/>
          <a:lstStyle/>
          <a:p>
            <a:r>
              <a:rPr lang="hr-HR" dirty="0" smtClean="0"/>
              <a:t>EDIPOV KOMPLEKS</a:t>
            </a:r>
            <a:endParaRPr lang="hr-HR" dirty="0"/>
          </a:p>
        </p:txBody>
      </p:sp>
      <p:sp>
        <p:nvSpPr>
          <p:cNvPr id="6" name="Rezervirano mjesto sadržaja 5"/>
          <p:cNvSpPr>
            <a:spLocks noGrp="1"/>
          </p:cNvSpPr>
          <p:nvPr>
            <p:ph idx="1"/>
          </p:nvPr>
        </p:nvSpPr>
        <p:spPr/>
        <p:txBody>
          <a:bodyPr>
            <a:normAutofit/>
          </a:bodyPr>
          <a:lstStyle/>
          <a:p>
            <a:r>
              <a:rPr lang="hr-HR" dirty="0" smtClean="0"/>
              <a:t>Edip je u neznanju ubio svog oca tebanskoga  kralja </a:t>
            </a:r>
            <a:r>
              <a:rPr lang="hr-HR" dirty="0" err="1" smtClean="0"/>
              <a:t>Laja</a:t>
            </a:r>
            <a:r>
              <a:rPr lang="hr-HR" dirty="0" smtClean="0"/>
              <a:t>. Riješivši </a:t>
            </a:r>
            <a:r>
              <a:rPr lang="hr-HR" dirty="0" err="1" smtClean="0"/>
              <a:t>Sfinginu</a:t>
            </a:r>
            <a:r>
              <a:rPr lang="hr-HR" dirty="0" smtClean="0"/>
              <a:t> zagonetku postao je tebanskim kraljem i ništa ne sluteći oženio se svojom majkom </a:t>
            </a:r>
            <a:r>
              <a:rPr lang="hr-HR" dirty="0" err="1" smtClean="0"/>
              <a:t>Jokastom</a:t>
            </a:r>
            <a:r>
              <a:rPr lang="hr-HR" dirty="0" smtClean="0"/>
              <a:t> te s njom imao četvero  djece,  sinove  </a:t>
            </a:r>
            <a:r>
              <a:rPr lang="hr-HR" dirty="0" err="1" smtClean="0"/>
              <a:t>Eteokla</a:t>
            </a:r>
            <a:r>
              <a:rPr lang="hr-HR" dirty="0" smtClean="0"/>
              <a:t>  i  </a:t>
            </a:r>
            <a:r>
              <a:rPr lang="hr-HR" dirty="0" err="1" smtClean="0"/>
              <a:t>Polinika</a:t>
            </a:r>
            <a:r>
              <a:rPr lang="hr-HR" dirty="0" smtClean="0"/>
              <a:t>  </a:t>
            </a:r>
            <a:r>
              <a:rPr lang="hr-HR" dirty="0" err="1" smtClean="0"/>
              <a:t>i</a:t>
            </a:r>
            <a:r>
              <a:rPr lang="hr-HR" dirty="0" smtClean="0"/>
              <a:t>  kćerke Antigonu  i  </a:t>
            </a:r>
            <a:r>
              <a:rPr lang="hr-HR" dirty="0" err="1" smtClean="0"/>
              <a:t>Izmenu</a:t>
            </a:r>
            <a:r>
              <a:rPr lang="hr-HR" dirty="0" smtClean="0"/>
              <a:t>.  Kad  je  saznao  istinu  oslijepio  se  kopčom  sa  haljine  svoje  majke  i  supruge  pošto  se  ona  objesila.  Danas se termin korist za opis </a:t>
            </a:r>
            <a:r>
              <a:rPr lang="hr-HR" dirty="0" err="1" smtClean="0"/>
              <a:t>sjećaja</a:t>
            </a:r>
            <a:r>
              <a:rPr lang="hr-HR" dirty="0" smtClean="0"/>
              <a:t>  spolne  ljubavi  djeteta  prema roditelju drugog spola.   </a:t>
            </a:r>
            <a:endParaRPr lang="hr-H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GOVORITI KAO PITIJA</a:t>
            </a:r>
            <a:endParaRPr lang="hr-HR" dirty="0"/>
          </a:p>
        </p:txBody>
      </p:sp>
      <p:pic>
        <p:nvPicPr>
          <p:cNvPr id="5" name="Rezervirano mjesto slike 4" descr="pitija.jpg"/>
          <p:cNvPicPr>
            <a:picLocks noGrp="1" noChangeAspect="1"/>
          </p:cNvPicPr>
          <p:nvPr>
            <p:ph idx="1"/>
          </p:nvPr>
        </p:nvPicPr>
        <p:blipFill>
          <a:blip r:embed="rId2" cstate="print"/>
          <a:stretch>
            <a:fillRect/>
          </a:stretch>
        </p:blipFill>
        <p:spPr>
          <a:xfrm>
            <a:off x="323528" y="1844824"/>
            <a:ext cx="1872208" cy="3528392"/>
          </a:xfrm>
        </p:spPr>
      </p:pic>
      <p:sp>
        <p:nvSpPr>
          <p:cNvPr id="3" name="Rezervirano mjesto teksta 2"/>
          <p:cNvSpPr>
            <a:spLocks noGrp="1"/>
          </p:cNvSpPr>
          <p:nvPr>
            <p:ph type="body" sz="half" idx="4294967295"/>
          </p:nvPr>
        </p:nvSpPr>
        <p:spPr>
          <a:xfrm>
            <a:off x="2483768" y="1700808"/>
            <a:ext cx="4824536" cy="3503017"/>
          </a:xfrm>
        </p:spPr>
        <p:txBody>
          <a:bodyPr>
            <a:noAutofit/>
          </a:bodyPr>
          <a:lstStyle/>
          <a:p>
            <a:r>
              <a:rPr lang="vi-VN" sz="1800" dirty="0" smtClean="0"/>
              <a:t>Ovo  bi  značilo  govoriti  dvoznačno,  kao  što  je  to  činila  svećenica  u  Apolonovom  hramu  u  Delfima.  Pitija  nije  ime  jedne  određene  osobe  već  titula  svećenice  čijim  je  posredovanjem  Apolon  objavljivao  Zeusovu  volju. Pitija je  bila  starija  žena  koja je sjedila  na  tronošcu  iznad  pukotine  u  stijeni  i  udisala  opojna isparavanje,  zapadala  u  ekstazu,  a  svećenici  su  zapisivali  i  tumačili  njene  riječi.  U  Delfe  su  odlazili  mitski  junaci </a:t>
            </a:r>
            <a:r>
              <a:rPr lang="hr-HR" sz="1800" dirty="0" smtClean="0"/>
              <a:t>,</a:t>
            </a:r>
            <a:r>
              <a:rPr lang="vi-VN" sz="1800" dirty="0" smtClean="0"/>
              <a:t> ali  Pitijino  mišljenje  tražili  su  i  mnogi  državnici kao Solon, Temistoklo ili Aleksandar Veliki.   </a:t>
            </a:r>
          </a:p>
          <a:p>
            <a:pPr>
              <a:buNone/>
            </a:pPr>
            <a:r>
              <a:rPr lang="vi-VN" sz="1600" dirty="0" smtClean="0"/>
              <a:t> </a:t>
            </a:r>
            <a:endParaRPr lang="hr-HR"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dirty="0" smtClean="0"/>
              <a:t>SIZIFOV POSAO</a:t>
            </a:r>
            <a:endParaRPr lang="hr-HR" dirty="0"/>
          </a:p>
        </p:txBody>
      </p:sp>
      <p:sp>
        <p:nvSpPr>
          <p:cNvPr id="3" name="Rezervirano mjesto sadržaja 2"/>
          <p:cNvSpPr>
            <a:spLocks noGrp="1"/>
          </p:cNvSpPr>
          <p:nvPr>
            <p:ph type="body" sz="half" idx="2"/>
          </p:nvPr>
        </p:nvSpPr>
        <p:spPr/>
        <p:txBody>
          <a:bodyPr>
            <a:normAutofit fontScale="62500" lnSpcReduction="20000"/>
          </a:bodyPr>
          <a:lstStyle/>
          <a:p>
            <a:r>
              <a:rPr lang="hr-HR" sz="2600" dirty="0" smtClean="0">
                <a:latin typeface="Tahoma" pitchFamily="34" charset="0"/>
                <a:ea typeface="Tahoma" pitchFamily="34" charset="0"/>
                <a:cs typeface="Tahoma" pitchFamily="34" charset="0"/>
              </a:rPr>
              <a:t>Sizif je osnivač grada Korinta. Nekoliko je puta prevario bogove pa je bio kažnjen tako da je u  podzemnom svijetu Tartaru morao neprekidno gurati uz brijeg veliki kamen, no kad bi došao  do vrha, kamen bi se ponovo otkotrljao natrag. Simbol je besmislenog posla.  </a:t>
            </a:r>
          </a:p>
          <a:p>
            <a:pPr>
              <a:buNone/>
            </a:pPr>
            <a:r>
              <a:rPr lang="hr-HR" dirty="0" smtClean="0"/>
              <a:t> </a:t>
            </a:r>
            <a:endParaRPr lang="hr-HR" dirty="0"/>
          </a:p>
        </p:txBody>
      </p:sp>
      <p:pic>
        <p:nvPicPr>
          <p:cNvPr id="5" name="Rezervirano mjesto slike 4" descr="slika sizif.jpg"/>
          <p:cNvPicPr>
            <a:picLocks noGrp="1" noChangeAspect="1"/>
          </p:cNvPicPr>
          <p:nvPr>
            <p:ph type="pic" idx="1"/>
          </p:nvPr>
        </p:nvPicPr>
        <p:blipFill>
          <a:blip r:embed="rId2" cstate="print"/>
          <a:srcRect t="4913" b="4913"/>
          <a:stretch>
            <a:fillRect/>
          </a:stretch>
        </p:blip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4"/>
          <p:cNvSpPr>
            <a:spLocks noGrp="1"/>
          </p:cNvSpPr>
          <p:nvPr>
            <p:ph type="title"/>
          </p:nvPr>
        </p:nvSpPr>
        <p:spPr/>
        <p:txBody>
          <a:bodyPr/>
          <a:lstStyle/>
          <a:p>
            <a:r>
              <a:rPr lang="hr-HR" dirty="0" smtClean="0"/>
              <a:t>TANTALOVE MUKE</a:t>
            </a:r>
            <a:endParaRPr lang="hr-HR" dirty="0"/>
          </a:p>
        </p:txBody>
      </p:sp>
      <p:sp>
        <p:nvSpPr>
          <p:cNvPr id="6" name="Rezervirano mjesto sadržaja 5"/>
          <p:cNvSpPr>
            <a:spLocks noGrp="1"/>
          </p:cNvSpPr>
          <p:nvPr>
            <p:ph idx="1"/>
          </p:nvPr>
        </p:nvSpPr>
        <p:spPr/>
        <p:txBody>
          <a:bodyPr/>
          <a:lstStyle/>
          <a:p>
            <a:r>
              <a:rPr lang="hr-HR" dirty="0" smtClean="0"/>
              <a:t>Tantal je bio Zeusov sin i njegov miljenik. Budući da se želio izjednačiti sa bogovima, stavio je  na  kušnju  njihovu  moć  sveznanja.  Zeus  ga  je  kaznio  tako  da  mora  u  Tartaru  vječno  stajati  žedan u vodi, a kad bi poželio zagrabiti vodu ona bi se povukla. Iznad njega vise grane prepune  </a:t>
            </a:r>
          </a:p>
          <a:p>
            <a:pPr>
              <a:buNone/>
            </a:pPr>
            <a:r>
              <a:rPr lang="hr-HR" dirty="0" smtClean="0"/>
              <a:t>  slatkog voća koje vjetar podigne kad Tantal posegne rukom. Simbol je patnji. </a:t>
            </a:r>
            <a:endParaRPr lang="hr-H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a:xfrm>
            <a:off x="5389098" y="1143000"/>
            <a:ext cx="3429000" cy="917848"/>
          </a:xfrm>
        </p:spPr>
        <p:txBody>
          <a:bodyPr/>
          <a:lstStyle/>
          <a:p>
            <a:r>
              <a:rPr lang="hr-HR" dirty="0" smtClean="0"/>
              <a:t>GORDIJSKI ČVOR</a:t>
            </a:r>
            <a:endParaRPr lang="hr-HR" dirty="0"/>
          </a:p>
        </p:txBody>
      </p:sp>
      <p:sp>
        <p:nvSpPr>
          <p:cNvPr id="6" name="Rezervirano mjesto teksta 5"/>
          <p:cNvSpPr>
            <a:spLocks noGrp="1"/>
          </p:cNvSpPr>
          <p:nvPr>
            <p:ph type="body" sz="half" idx="2"/>
          </p:nvPr>
        </p:nvSpPr>
        <p:spPr>
          <a:xfrm>
            <a:off x="5389098" y="2348880"/>
            <a:ext cx="3429000" cy="2854994"/>
          </a:xfrm>
        </p:spPr>
        <p:txBody>
          <a:bodyPr>
            <a:normAutofit/>
          </a:bodyPr>
          <a:lstStyle/>
          <a:p>
            <a:r>
              <a:rPr lang="hr-HR" dirty="0" smtClean="0"/>
              <a:t>Čvor,  svezan  izvanredno  zamršeno,  kojim  je  frigijski  kralj  Gordije,privezao  jaram  uz  rudo  svojih kola. Proročište je objavilo da će onaj tko ga razmrsi postati gospodarom  svijeta. To je  prema legendi navodno pošlo za rukom Aleksandru Makedonskom koji ga je rasjekao mačem.  </a:t>
            </a:r>
          </a:p>
          <a:p>
            <a:r>
              <a:rPr lang="hr-HR" dirty="0" smtClean="0"/>
              <a:t>Razriješiti gordijski čvor znači na jednostavan način riješiti zapleten i težak zadatak.</a:t>
            </a:r>
            <a:endParaRPr lang="hr-HR" dirty="0"/>
          </a:p>
        </p:txBody>
      </p:sp>
      <p:pic>
        <p:nvPicPr>
          <p:cNvPr id="7" name="Rezervirano mjesto slike 6" descr="slika gordijski čvor.jpg"/>
          <p:cNvPicPr>
            <a:picLocks noGrp="1" noChangeAspect="1"/>
          </p:cNvPicPr>
          <p:nvPr>
            <p:ph type="pic" idx="1"/>
          </p:nvPr>
        </p:nvPicPr>
        <p:blipFill>
          <a:blip r:embed="rId2" cstate="print"/>
          <a:srcRect l="11319" r="11319"/>
          <a:stretch>
            <a:fillRect/>
          </a:stretch>
        </p:blip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4"/>
          <p:cNvSpPr>
            <a:spLocks noGrp="1"/>
          </p:cNvSpPr>
          <p:nvPr>
            <p:ph type="title"/>
          </p:nvPr>
        </p:nvSpPr>
        <p:spPr/>
        <p:txBody>
          <a:bodyPr/>
          <a:lstStyle/>
          <a:p>
            <a:r>
              <a:rPr lang="hr-HR" dirty="0" smtClean="0"/>
              <a:t>MIDINO ZLATO</a:t>
            </a:r>
            <a:endParaRPr lang="hr-HR" dirty="0"/>
          </a:p>
        </p:txBody>
      </p:sp>
      <p:sp>
        <p:nvSpPr>
          <p:cNvPr id="6" name="Rezervirano mjesto sadržaja 5"/>
          <p:cNvSpPr>
            <a:spLocks noGrp="1"/>
          </p:cNvSpPr>
          <p:nvPr>
            <p:ph idx="1"/>
          </p:nvPr>
        </p:nvSpPr>
        <p:spPr/>
        <p:txBody>
          <a:bodyPr>
            <a:normAutofit/>
          </a:bodyPr>
          <a:lstStyle/>
          <a:p>
            <a:r>
              <a:rPr lang="hr-HR" dirty="0" err="1" smtClean="0"/>
              <a:t>Mida</a:t>
            </a:r>
            <a:r>
              <a:rPr lang="hr-HR" dirty="0" smtClean="0"/>
              <a:t> je bio sin kralja Gordije i veliki štovatelj boga </a:t>
            </a:r>
            <a:r>
              <a:rPr lang="hr-HR" dirty="0" err="1" smtClean="0"/>
              <a:t>Dioniza</a:t>
            </a:r>
            <a:r>
              <a:rPr lang="hr-HR" dirty="0" smtClean="0"/>
              <a:t>. Jednom je u šumi našao pijanog  </a:t>
            </a:r>
            <a:r>
              <a:rPr lang="hr-HR" dirty="0" err="1" smtClean="0"/>
              <a:t>Silena</a:t>
            </a:r>
            <a:r>
              <a:rPr lang="hr-HR" dirty="0" smtClean="0"/>
              <a:t>, poočima </a:t>
            </a:r>
            <a:r>
              <a:rPr lang="hr-HR" dirty="0" err="1" smtClean="0"/>
              <a:t>Dionizovog</a:t>
            </a:r>
            <a:r>
              <a:rPr lang="hr-HR" dirty="0" smtClean="0"/>
              <a:t>. Kad ga je doveo kući </a:t>
            </a:r>
            <a:r>
              <a:rPr lang="hr-HR" dirty="0" err="1" smtClean="0"/>
              <a:t>Dioniz</a:t>
            </a:r>
            <a:r>
              <a:rPr lang="hr-HR" dirty="0" smtClean="0"/>
              <a:t> mu je obećao da će mu ispuniti svaku  želju. </a:t>
            </a:r>
            <a:r>
              <a:rPr lang="hr-HR" dirty="0" err="1" smtClean="0"/>
              <a:t>Mida</a:t>
            </a:r>
            <a:r>
              <a:rPr lang="hr-HR" dirty="0" smtClean="0"/>
              <a:t> je poželio da se sve što dotakne pretvori u zlato. I sve je bilo divno i krasno dok nije  ogladnio a kruh se pretvorio u zlato, kao i vino koje je želio okusiti. Tada je zamolio </a:t>
            </a:r>
            <a:r>
              <a:rPr lang="hr-HR" dirty="0" err="1" smtClean="0"/>
              <a:t>Dioniza</a:t>
            </a:r>
            <a:r>
              <a:rPr lang="hr-HR" dirty="0" smtClean="0"/>
              <a:t> da  mu skine čaroliju. Oprao se u rijeci </a:t>
            </a:r>
            <a:r>
              <a:rPr lang="hr-HR" dirty="0" err="1" smtClean="0"/>
              <a:t>Paktol</a:t>
            </a:r>
            <a:r>
              <a:rPr lang="hr-HR" dirty="0" smtClean="0"/>
              <a:t> (danas </a:t>
            </a:r>
            <a:r>
              <a:rPr lang="hr-HR" dirty="0" err="1" smtClean="0"/>
              <a:t>Gedir</a:t>
            </a:r>
            <a:r>
              <a:rPr lang="hr-HR" dirty="0" smtClean="0"/>
              <a:t>)  koja je od tada bila zlatonosna.</a:t>
            </a:r>
            <a:endParaRPr lang="hr-H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a:xfrm>
            <a:off x="5389098" y="1143000"/>
            <a:ext cx="3429000" cy="917848"/>
          </a:xfrm>
        </p:spPr>
        <p:txBody>
          <a:bodyPr/>
          <a:lstStyle/>
          <a:p>
            <a:r>
              <a:rPr lang="hr-HR" dirty="0" smtClean="0"/>
              <a:t>OTMICA EUROPE</a:t>
            </a:r>
            <a:endParaRPr lang="hr-HR" dirty="0"/>
          </a:p>
        </p:txBody>
      </p:sp>
      <p:sp>
        <p:nvSpPr>
          <p:cNvPr id="6" name="Rezervirano mjesto teksta 5"/>
          <p:cNvSpPr>
            <a:spLocks noGrp="1"/>
          </p:cNvSpPr>
          <p:nvPr>
            <p:ph type="body" sz="half" idx="2"/>
          </p:nvPr>
        </p:nvSpPr>
        <p:spPr>
          <a:xfrm>
            <a:off x="5389098" y="2204864"/>
            <a:ext cx="3429000" cy="2999010"/>
          </a:xfrm>
        </p:spPr>
        <p:txBody>
          <a:bodyPr>
            <a:noAutofit/>
          </a:bodyPr>
          <a:lstStyle/>
          <a:p>
            <a:r>
              <a:rPr lang="vi-VN" dirty="0" smtClean="0"/>
              <a:t>Europa je bila djevojka koja je usnula san da se za nju bore dvije žene. Jedna je predstavljala  njezinu domovinu Aziju, a druga zemlju koja još nije imala ime. Azija je pobijedila i Europu je  morala izručiti suparnici. Uskoro je Europa doznala značenje sna. Dok je boravila na morskoj  </a:t>
            </a:r>
          </a:p>
          <a:p>
            <a:r>
              <a:rPr lang="vi-VN" dirty="0" smtClean="0"/>
              <a:t>obali sa svojim prijateljicama, oteo ju je Zeus, p</a:t>
            </a:r>
            <a:r>
              <a:rPr lang="hr-HR" dirty="0" smtClean="0"/>
              <a:t>r</a:t>
            </a:r>
            <a:r>
              <a:rPr lang="vi-VN" dirty="0" smtClean="0"/>
              <a:t>etvorivši se u predivnog zlatnog bika koji je  izronio  iz  morske  pjene.  Odveo  je  Europu  na  Kretu  i  ondje  mu  je  ona  rodila  tri  sina,  među  </a:t>
            </a:r>
          </a:p>
          <a:p>
            <a:r>
              <a:rPr lang="vi-VN" dirty="0" smtClean="0"/>
              <a:t>kojima  je  posebno  poznat  Minos</a:t>
            </a:r>
            <a:r>
              <a:rPr lang="hr-HR" dirty="0" smtClean="0"/>
              <a:t> </a:t>
            </a:r>
            <a:r>
              <a:rPr lang="vi-VN" dirty="0" smtClean="0"/>
              <a:t>(minojska  kultura),  budući  vladar  Krete,  a  kasnije  sudac  u  podzemnom svijetu. </a:t>
            </a:r>
            <a:endParaRPr lang="hr-HR" dirty="0"/>
          </a:p>
        </p:txBody>
      </p:sp>
      <p:pic>
        <p:nvPicPr>
          <p:cNvPr id="7" name="Rezervirano mjesto slike 6" descr="europa.jpg"/>
          <p:cNvPicPr>
            <a:picLocks noGrp="1" noChangeAspect="1"/>
          </p:cNvPicPr>
          <p:nvPr>
            <p:ph type="pic" idx="1"/>
          </p:nvPr>
        </p:nvPicPr>
        <p:blipFill>
          <a:blip r:embed="rId2" cstate="print"/>
          <a:srcRect t="10115" b="10115"/>
          <a:stretch>
            <a:fillRect/>
          </a:stretch>
        </p:blip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389098" y="1143000"/>
            <a:ext cx="3429000" cy="845840"/>
          </a:xfrm>
        </p:spPr>
        <p:txBody>
          <a:bodyPr/>
          <a:lstStyle/>
          <a:p>
            <a:r>
              <a:rPr lang="hr-HR" dirty="0" smtClean="0"/>
              <a:t>IKAROV LET</a:t>
            </a:r>
            <a:endParaRPr lang="hr-HR" dirty="0"/>
          </a:p>
        </p:txBody>
      </p:sp>
      <p:sp>
        <p:nvSpPr>
          <p:cNvPr id="3" name="Rezervirano mjesto teksta 2"/>
          <p:cNvSpPr>
            <a:spLocks noGrp="1"/>
          </p:cNvSpPr>
          <p:nvPr>
            <p:ph type="body" sz="half" idx="2"/>
          </p:nvPr>
        </p:nvSpPr>
        <p:spPr>
          <a:xfrm>
            <a:off x="5389098" y="2204864"/>
            <a:ext cx="3429000" cy="2999010"/>
          </a:xfrm>
        </p:spPr>
        <p:txBody>
          <a:bodyPr>
            <a:normAutofit fontScale="92500"/>
          </a:bodyPr>
          <a:lstStyle/>
          <a:p>
            <a:r>
              <a:rPr lang="hr-HR" dirty="0" smtClean="0"/>
              <a:t>Dedal je bio najbolji atenski graditelj, ali je morao pobjeći, jer je ubio svog nećaka koji je očito  postajao sve boljim majstorom. Dedal je sa sinom </a:t>
            </a:r>
            <a:r>
              <a:rPr lang="hr-HR" dirty="0" err="1" smtClean="0"/>
              <a:t>Ikarom</a:t>
            </a:r>
            <a:r>
              <a:rPr lang="hr-HR" dirty="0" smtClean="0"/>
              <a:t> doplovio na Kretu. Ondje je sagradio  labirint  za  Minotaura,  a  kad  je  bio  gotov  </a:t>
            </a:r>
            <a:r>
              <a:rPr lang="hr-HR" dirty="0" err="1" smtClean="0"/>
              <a:t>Minos</a:t>
            </a:r>
            <a:r>
              <a:rPr lang="hr-HR" dirty="0" smtClean="0"/>
              <a:t>  ga  nije  htio  pustiti  kako  ne  bi  otkrio  tajnu  </a:t>
            </a:r>
          </a:p>
          <a:p>
            <a:r>
              <a:rPr lang="hr-HR" dirty="0" smtClean="0"/>
              <a:t>ulaza i prolaza. Dedal nije mogao pobjeći ni kopnom ni morem pa je odlučio odletjeti. Sebi i sinu  napravio je krila od ptičjih pera povezavši ih voskom. Njegov sin </a:t>
            </a:r>
            <a:r>
              <a:rPr lang="hr-HR" dirty="0" err="1" smtClean="0"/>
              <a:t>Ikar</a:t>
            </a:r>
            <a:r>
              <a:rPr lang="hr-HR" dirty="0" smtClean="0"/>
              <a:t> nije poslušao savjete oca  da ne leti previsoko, jer će sunčeve zrake otopiti vosak, pa je pao u more i utopio se.   </a:t>
            </a:r>
          </a:p>
          <a:p>
            <a:r>
              <a:rPr lang="hr-HR" dirty="0" smtClean="0"/>
              <a:t> </a:t>
            </a:r>
            <a:endParaRPr lang="hr-HR" dirty="0"/>
          </a:p>
        </p:txBody>
      </p:sp>
      <p:pic>
        <p:nvPicPr>
          <p:cNvPr id="5" name="Rezervirano mjesto slike 4" descr="dedal i ikar.jpg"/>
          <p:cNvPicPr>
            <a:picLocks noGrp="1" noChangeAspect="1"/>
          </p:cNvPicPr>
          <p:nvPr>
            <p:ph type="pic" idx="1"/>
          </p:nvPr>
        </p:nvPicPr>
        <p:blipFill>
          <a:blip r:embed="rId2" cstate="print"/>
          <a:srcRect t="13286" b="13286"/>
          <a:stretch>
            <a:fillRect/>
          </a:stretch>
        </p:blip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389098" y="1143000"/>
            <a:ext cx="3429000" cy="773832"/>
          </a:xfrm>
        </p:spPr>
        <p:txBody>
          <a:bodyPr/>
          <a:lstStyle/>
          <a:p>
            <a:r>
              <a:rPr lang="hr-HR" dirty="0" smtClean="0"/>
              <a:t>ARIJADNINA NIT</a:t>
            </a:r>
            <a:endParaRPr lang="hr-HR" dirty="0"/>
          </a:p>
        </p:txBody>
      </p:sp>
      <p:sp>
        <p:nvSpPr>
          <p:cNvPr id="3" name="Rezervirano mjesto teksta 2"/>
          <p:cNvSpPr>
            <a:spLocks noGrp="1"/>
          </p:cNvSpPr>
          <p:nvPr>
            <p:ph type="body" sz="half" idx="2"/>
          </p:nvPr>
        </p:nvSpPr>
        <p:spPr>
          <a:xfrm>
            <a:off x="5220072" y="1988840"/>
            <a:ext cx="3598026" cy="3215034"/>
          </a:xfrm>
        </p:spPr>
        <p:txBody>
          <a:bodyPr>
            <a:noAutofit/>
          </a:bodyPr>
          <a:lstStyle/>
          <a:p>
            <a:r>
              <a:rPr lang="hr-HR" sz="1200" dirty="0" smtClean="0"/>
              <a:t>Atenjani su zbog ubojstva </a:t>
            </a:r>
            <a:r>
              <a:rPr lang="hr-HR" sz="1200" dirty="0" err="1" smtClean="0"/>
              <a:t>Minosova</a:t>
            </a:r>
            <a:r>
              <a:rPr lang="hr-HR" sz="1200" dirty="0" smtClean="0"/>
              <a:t> sina na </a:t>
            </a:r>
            <a:r>
              <a:rPr lang="hr-HR" sz="1200" dirty="0" err="1" smtClean="0"/>
              <a:t>sveatenskim</a:t>
            </a:r>
            <a:r>
              <a:rPr lang="hr-HR" sz="1200" dirty="0" smtClean="0"/>
              <a:t> sportskim igrama morali </a:t>
            </a:r>
            <a:r>
              <a:rPr lang="hr-HR" sz="1200" dirty="0" err="1" smtClean="0"/>
              <a:t>Krećanima</a:t>
            </a:r>
            <a:r>
              <a:rPr lang="hr-HR" sz="1200" dirty="0" smtClean="0"/>
              <a:t>  </a:t>
            </a:r>
          </a:p>
          <a:p>
            <a:r>
              <a:rPr lang="hr-HR" sz="1200" dirty="0" smtClean="0"/>
              <a:t>slati  svakih  devet  godina  sedam  mladića  i  sedam  djevojaka  koji  bi  završili  kao  hrana  za  </a:t>
            </a:r>
          </a:p>
          <a:p>
            <a:r>
              <a:rPr lang="hr-HR" sz="1200" dirty="0" smtClean="0"/>
              <a:t>Minotaura.  Mladi  </a:t>
            </a:r>
            <a:r>
              <a:rPr lang="hr-HR" sz="1200" dirty="0" err="1" smtClean="0"/>
              <a:t>Tezej</a:t>
            </a:r>
            <a:r>
              <a:rPr lang="hr-HR" sz="1200" dirty="0" smtClean="0"/>
              <a:t>  bio  je  sin  atenskog  kralja  Egeja  i  zamolio  je  oca  da  bude  u  grupi  </a:t>
            </a:r>
          </a:p>
          <a:p>
            <a:r>
              <a:rPr lang="hr-HR" sz="1200" dirty="0" smtClean="0"/>
              <a:t>mladića  koji  će  krenuti  na  Kretu.  Ako  ubije  Minotaura  vratit  će  se  s  bijelim  jedrima,  a  ako  </a:t>
            </a:r>
          </a:p>
          <a:p>
            <a:r>
              <a:rPr lang="hr-HR" sz="1200" dirty="0" smtClean="0"/>
              <a:t>pogine jedra će biti crna. Čim je došao na Kretu u </a:t>
            </a:r>
            <a:r>
              <a:rPr lang="hr-HR" sz="1200" dirty="0" err="1" smtClean="0"/>
              <a:t>Tezeja</a:t>
            </a:r>
            <a:r>
              <a:rPr lang="hr-HR" sz="1200" dirty="0" smtClean="0"/>
              <a:t> se zaljubila </a:t>
            </a:r>
            <a:r>
              <a:rPr lang="hr-HR" sz="1200" dirty="0" err="1" smtClean="0"/>
              <a:t>Minosova</a:t>
            </a:r>
            <a:r>
              <a:rPr lang="hr-HR" sz="1200" dirty="0" smtClean="0"/>
              <a:t> kćer Arijadna i  </a:t>
            </a:r>
          </a:p>
          <a:p>
            <a:r>
              <a:rPr lang="hr-HR" sz="1200" dirty="0" smtClean="0"/>
              <a:t>dala  mu  mač  i  klupko  vune.  </a:t>
            </a:r>
            <a:r>
              <a:rPr lang="hr-HR" sz="1200" dirty="0" err="1" smtClean="0"/>
              <a:t>Tezej</a:t>
            </a:r>
            <a:r>
              <a:rPr lang="hr-HR" sz="1200" dirty="0" smtClean="0"/>
              <a:t>  je  zavezao  nit  na  ulazu  i  odmotavao  je,  a  kad  je  ubio  </a:t>
            </a:r>
          </a:p>
          <a:p>
            <a:r>
              <a:rPr lang="hr-HR" sz="1200" dirty="0" smtClean="0"/>
              <a:t>Minotaura   lako   je   našao   izlaz   zamatajući   klupko.   </a:t>
            </a:r>
            <a:r>
              <a:rPr lang="hr-HR" sz="1200" dirty="0" err="1" smtClean="0"/>
              <a:t>Tezej</a:t>
            </a:r>
            <a:r>
              <a:rPr lang="hr-HR" sz="1200" dirty="0" smtClean="0"/>
              <a:t>   i   Arijadna   zajedno su   pobjegli  </a:t>
            </a:r>
          </a:p>
          <a:p>
            <a:r>
              <a:rPr lang="hr-HR" sz="1200" dirty="0" err="1" smtClean="0"/>
              <a:t>brodom.Tezej</a:t>
            </a:r>
            <a:r>
              <a:rPr lang="hr-HR" sz="1200" dirty="0" smtClean="0"/>
              <a:t>  je  Arijadnu  ostavio  na  otoku  </a:t>
            </a:r>
            <a:r>
              <a:rPr lang="hr-HR" sz="1200" dirty="0" err="1" smtClean="0"/>
              <a:t>Naksu</a:t>
            </a:r>
            <a:r>
              <a:rPr lang="hr-HR" sz="1200" dirty="0" smtClean="0"/>
              <a:t>  gdje  je  postala  </a:t>
            </a:r>
            <a:r>
              <a:rPr lang="hr-HR" sz="1200" dirty="0" err="1" smtClean="0"/>
              <a:t>Dionizovom</a:t>
            </a:r>
            <a:r>
              <a:rPr lang="hr-HR" sz="1200" dirty="0" smtClean="0"/>
              <a:t>  ženom.  Na  </a:t>
            </a:r>
          </a:p>
          <a:p>
            <a:r>
              <a:rPr lang="hr-HR" sz="1200" dirty="0" smtClean="0"/>
              <a:t>povratku </a:t>
            </a:r>
            <a:r>
              <a:rPr lang="hr-HR" sz="1200" dirty="0" err="1" smtClean="0"/>
              <a:t>Tezejev</a:t>
            </a:r>
            <a:r>
              <a:rPr lang="hr-HR" sz="1200" dirty="0" smtClean="0"/>
              <a:t> brod zahvatila je oluja koja je ništila bijela jedra pa su se vraćali sa crnim  </a:t>
            </a:r>
          </a:p>
          <a:p>
            <a:r>
              <a:rPr lang="hr-HR" sz="1200" dirty="0" smtClean="0"/>
              <a:t>jedrima.  Kralj  Egej  čekao  je  na  hridi  povratak  sina  i  kad  je  ugledao  crna  jedra  bacio  se  sa  </a:t>
            </a:r>
          </a:p>
          <a:p>
            <a:r>
              <a:rPr lang="hr-HR" sz="1200" dirty="0" smtClean="0"/>
              <a:t>klisure u more koje se od tada zove Egejsko more. </a:t>
            </a:r>
            <a:endParaRPr lang="hr-HR" sz="1200" dirty="0"/>
          </a:p>
        </p:txBody>
      </p:sp>
      <p:pic>
        <p:nvPicPr>
          <p:cNvPr id="5" name="Rezervirano mjesto slike 4" descr="arijadna.jpg"/>
          <p:cNvPicPr>
            <a:picLocks noGrp="1" noChangeAspect="1"/>
          </p:cNvPicPr>
          <p:nvPr>
            <p:ph type="pic" idx="1"/>
          </p:nvPr>
        </p:nvPicPr>
        <p:blipFill>
          <a:blip r:embed="rId2" cstate="print"/>
          <a:srcRect l="20739" r="20739"/>
          <a:stretch>
            <a:fillRect/>
          </a:stretch>
        </p:blip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PROMETEJEVA VATRA</a:t>
            </a:r>
            <a:endParaRPr lang="hr-HR" dirty="0"/>
          </a:p>
        </p:txBody>
      </p:sp>
      <p:pic>
        <p:nvPicPr>
          <p:cNvPr id="9" name="Rezervirano mjesto slike 8" descr="prometej.jpg"/>
          <p:cNvPicPr>
            <a:picLocks noGrp="1" noChangeAspect="1"/>
          </p:cNvPicPr>
          <p:nvPr>
            <p:ph idx="1"/>
          </p:nvPr>
        </p:nvPicPr>
        <p:blipFill>
          <a:blip r:embed="rId2" cstate="print"/>
          <a:stretch>
            <a:fillRect/>
          </a:stretch>
        </p:blipFill>
        <p:spPr>
          <a:xfrm>
            <a:off x="323528" y="1772816"/>
            <a:ext cx="2794000" cy="3987800"/>
          </a:xfrm>
        </p:spPr>
      </p:pic>
      <p:sp>
        <p:nvSpPr>
          <p:cNvPr id="3" name="Rezervirano mjesto teksta 2"/>
          <p:cNvSpPr>
            <a:spLocks noGrp="1"/>
          </p:cNvSpPr>
          <p:nvPr>
            <p:ph type="body" sz="half" idx="4294967295"/>
          </p:nvPr>
        </p:nvSpPr>
        <p:spPr>
          <a:xfrm>
            <a:off x="3635896" y="1844824"/>
            <a:ext cx="3672408" cy="3744416"/>
          </a:xfrm>
        </p:spPr>
        <p:txBody>
          <a:bodyPr>
            <a:noAutofit/>
          </a:bodyPr>
          <a:lstStyle/>
          <a:p>
            <a:r>
              <a:rPr lang="vi-VN" sz="1500" dirty="0" smtClean="0"/>
              <a:t>Prometej je bio Titan i silno je volio ljude. Želeći im olakšati težak život ukrao je vatru s Olimpa  pa se ljudi višu nisu smrzavali i počeli su kuhati i pe</a:t>
            </a:r>
            <a:r>
              <a:rPr lang="hr-HR" sz="1500" dirty="0" smtClean="0"/>
              <a:t>ć</a:t>
            </a:r>
            <a:r>
              <a:rPr lang="vi-VN" sz="1500" dirty="0" smtClean="0"/>
              <a:t>i hranu. Osim toga naučio ih je obrađivati  zemlju, izrađivati alate, graditi nastambe, ploviti, loviti ribu, prepoznavati ljekovite trave i još  mnogo toga. To se nije dopalo Zeusu i dao je Prometeja okovati na planinu Kavkaz. Prometej je  imao  dar  proricanja,  ali  Zeusu  nije  htio  odati  kakva  će  mu  biti  vlast.  Godinama  je  Prometej  visio okovan na Kavkazu, a svako jutro dolazio je orao koji mu je kljucao jetru. Ona bi se preko  noći obnovila. Od strašnih muka oslobodio ga je Heraklo. </a:t>
            </a:r>
            <a:endParaRPr lang="hr-HR" sz="15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gatstvo">
  <a:themeElements>
    <a:clrScheme name="Bogatstv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ogatstv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stv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52</TotalTime>
  <Words>1379</Words>
  <Application>Microsoft Office PowerPoint</Application>
  <PresentationFormat>Prikaz na zaslonu (4:3)</PresentationFormat>
  <Paragraphs>47</Paragraphs>
  <Slides>14</Slides>
  <Notes>0</Notes>
  <HiddenSlides>0</HiddenSlides>
  <MMClips>0</MMClips>
  <ScaleCrop>false</ScaleCrop>
  <HeadingPairs>
    <vt:vector size="4" baseType="variant">
      <vt:variant>
        <vt:lpstr>Tema</vt:lpstr>
      </vt:variant>
      <vt:variant>
        <vt:i4>1</vt:i4>
      </vt:variant>
      <vt:variant>
        <vt:lpstr>Naslovi slajdova</vt:lpstr>
      </vt:variant>
      <vt:variant>
        <vt:i4>14</vt:i4>
      </vt:variant>
    </vt:vector>
  </HeadingPairs>
  <TitlesOfParts>
    <vt:vector size="15" baseType="lpstr">
      <vt:lpstr>Bogatstvo</vt:lpstr>
      <vt:lpstr>Osnovni  grčki mitovi</vt:lpstr>
      <vt:lpstr>SIZIFOV POSAO</vt:lpstr>
      <vt:lpstr>TANTALOVE MUKE</vt:lpstr>
      <vt:lpstr>GORDIJSKI ČVOR</vt:lpstr>
      <vt:lpstr>MIDINO ZLATO</vt:lpstr>
      <vt:lpstr>OTMICA EUROPE</vt:lpstr>
      <vt:lpstr>IKAROV LET</vt:lpstr>
      <vt:lpstr>ARIJADNINA NIT</vt:lpstr>
      <vt:lpstr>PROMETEJEVA VATRA</vt:lpstr>
      <vt:lpstr>PANDORINA KUTIJA</vt:lpstr>
      <vt:lpstr>PENELOPINA VJERNOST</vt:lpstr>
      <vt:lpstr>SCILA I HARIBDA</vt:lpstr>
      <vt:lpstr>EDIPOV KOMPLEKS</vt:lpstr>
      <vt:lpstr>GOVORITI KAO PITIJA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Osnovni  grčki mitovi</dc:title>
  <dc:creator>Barbara i Franz</dc:creator>
  <cp:lastModifiedBy>Barbara i Franz</cp:lastModifiedBy>
  <cp:revision>7</cp:revision>
  <dcterms:created xsi:type="dcterms:W3CDTF">2011-10-08T20:56:16Z</dcterms:created>
  <dcterms:modified xsi:type="dcterms:W3CDTF">2011-10-08T21:50:26Z</dcterms:modified>
</cp:coreProperties>
</file>